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0" r:id="rId4"/>
    <p:sldId id="258" r:id="rId5"/>
    <p:sldId id="283" r:id="rId6"/>
    <p:sldId id="286" r:id="rId7"/>
    <p:sldId id="293" r:id="rId8"/>
    <p:sldId id="287" r:id="rId9"/>
    <p:sldId id="288" r:id="rId10"/>
    <p:sldId id="295" r:id="rId11"/>
    <p:sldId id="294" r:id="rId12"/>
    <p:sldId id="289" r:id="rId13"/>
    <p:sldId id="273" r:id="rId14"/>
    <p:sldId id="290" r:id="rId15"/>
    <p:sldId id="291" r:id="rId16"/>
    <p:sldId id="292" r:id="rId17"/>
    <p:sldId id="297" r:id="rId18"/>
    <p:sldId id="296" r:id="rId19"/>
  </p:sldIdLst>
  <p:sldSz cx="9144000" cy="6858000" type="screen4x3"/>
  <p:notesSz cx="6735763" cy="9799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7"/>
          <c:dPt>
            <c:idx val="1"/>
            <c:bubble3D val="0"/>
            <c:explosion val="18"/>
          </c:dPt>
          <c:dPt>
            <c:idx val="2"/>
            <c:bubble3D val="0"/>
            <c:explosion val="6"/>
          </c:dPt>
          <c:dLbls>
            <c:dLbl>
              <c:idx val="0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очное отделение</c:v>
                </c:pt>
                <c:pt idx="1">
                  <c:v>заочное отделение</c:v>
                </c:pt>
                <c:pt idx="2">
                  <c:v>отделение ДОД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152</c:v>
                </c:pt>
                <c:pt idx="1">
                  <c:v>95</c:v>
                </c:pt>
                <c:pt idx="2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0"/>
          </c:dPt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совершеннолетние студенты</c:v>
                </c:pt>
                <c:pt idx="1">
                  <c:v>несовершеннолетние студенты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105</c:v>
                </c:pt>
                <c:pt idx="1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5387965393214744"/>
          <c:y val="0.27837721456692915"/>
          <c:w val="0.44612034606785267"/>
          <c:h val="0.45366223753280838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ln>
                <a:solidFill>
                  <a:schemeClr val="tx1"/>
                </a:solidFill>
              </a:ln>
            </c:spPr>
          </c:dPt>
          <c:dPt>
            <c:idx val="1"/>
            <c:invertIfNegative val="0"/>
            <c:bubble3D val="0"/>
            <c:spPr>
              <a:ln>
                <a:solidFill>
                  <a:schemeClr val="tx1"/>
                </a:solidFill>
              </a:ln>
            </c:spPr>
          </c:dPt>
          <c:dPt>
            <c:idx val="2"/>
            <c:invertIfNegative val="0"/>
            <c:bubble3D val="0"/>
            <c:spPr>
              <a:ln>
                <a:solidFill>
                  <a:schemeClr val="tx1"/>
                </a:solidFill>
              </a:ln>
            </c:spPr>
          </c:dPt>
          <c:dPt>
            <c:idx val="3"/>
            <c:invertIfNegative val="0"/>
            <c:bubble3D val="0"/>
            <c:spPr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1.8707482993197279E-2"/>
                  <c:y val="1.563517915309446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707482993197279E-2"/>
                  <c:y val="1.042345276872964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20408163265306E-2"/>
                  <c:y val="5.2117263843649165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8707482993197279E-2"/>
                  <c:y val="2.6058631921824105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Студенты, состоящие в банке "ГОВ"</c:v>
                </c:pt>
                <c:pt idx="1">
                  <c:v>Сироты</c:v>
                </c:pt>
                <c:pt idx="2">
                  <c:v>Инвалиды</c:v>
                </c:pt>
                <c:pt idx="3">
                  <c:v>Студенты, состоящие на внутреннем учете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5</c:v>
                </c:pt>
                <c:pt idx="2">
                  <c:v>1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655744"/>
        <c:axId val="26665728"/>
        <c:axId val="0"/>
      </c:bar3DChart>
      <c:catAx>
        <c:axId val="266557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6665728"/>
        <c:crosses val="autoZero"/>
        <c:auto val="1"/>
        <c:lblAlgn val="ctr"/>
        <c:lblOffset val="100"/>
        <c:noMultiLvlLbl val="0"/>
      </c:catAx>
      <c:valAx>
        <c:axId val="26665728"/>
        <c:scaling>
          <c:orientation val="minMax"/>
          <c:max val="12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655744"/>
        <c:crosses val="autoZero"/>
        <c:crossBetween val="between"/>
        <c:majorUnit val="1"/>
        <c:minorUnit val="0.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 7"/>
          <p:cNvSpPr/>
          <p:nvPr userDrawn="1"/>
        </p:nvSpPr>
        <p:spPr bwMode="gray">
          <a:xfrm>
            <a:off x="0" y="1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8"/>
          <p:cNvSpPr/>
          <p:nvPr userDrawn="1"/>
        </p:nvSpPr>
        <p:spPr bwMode="invGray">
          <a:xfrm>
            <a:off x="-52" y="-1972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 7"/>
          <p:cNvSpPr/>
          <p:nvPr userDrawn="1"/>
        </p:nvSpPr>
        <p:spPr bwMode="gray">
          <a:xfrm flipV="1">
            <a:off x="0" y="5590646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8"/>
          <p:cNvSpPr/>
          <p:nvPr userDrawn="1"/>
        </p:nvSpPr>
        <p:spPr bwMode="invGray">
          <a:xfrm flipV="1">
            <a:off x="-52" y="5780270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1B2AAEE-0ECC-4F9E-94C1-A5210D63F3AE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pull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3" Type="http://schemas.openxmlformats.org/officeDocument/2006/relationships/image" Target="../media/image47.png"/><Relationship Id="rId21" Type="http://schemas.openxmlformats.org/officeDocument/2006/relationships/image" Target="../media/image65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Relationship Id="rId22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000240"/>
            <a:ext cx="8858280" cy="2537304"/>
          </a:xfrm>
        </p:spPr>
        <p:txBody>
          <a:bodyPr>
            <a:normAutofit/>
          </a:bodyPr>
          <a:lstStyle/>
          <a:p>
            <a:pPr lvl="0" algn="ctr"/>
            <a:r>
              <a:rPr lang="ru-RU" sz="2400" dirty="0" smtClean="0">
                <a:solidFill>
                  <a:srgbClr val="30303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Поиск и развитие востребованных и результативных форм социально-воспитательной работы в ГАОУ СПО ТО</a:t>
            </a:r>
            <a:r>
              <a:rPr lang="en-US" sz="2400" dirty="0" smtClean="0">
                <a:solidFill>
                  <a:srgbClr val="30303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dirty="0" smtClean="0">
                <a:solidFill>
                  <a:srgbClr val="30303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30303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400" dirty="0" err="1" smtClean="0">
                <a:solidFill>
                  <a:srgbClr val="30303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Тобольский</a:t>
            </a:r>
            <a:r>
              <a:rPr lang="ru-RU" sz="2400" dirty="0" smtClean="0">
                <a:solidFill>
                  <a:srgbClr val="30303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колледж искусств и культуры имени А.А. </a:t>
            </a:r>
            <a:r>
              <a:rPr lang="ru-RU" sz="2400" dirty="0" err="1" smtClean="0">
                <a:solidFill>
                  <a:srgbClr val="30303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Алябьева</a:t>
            </a:r>
            <a:r>
              <a:rPr lang="ru-RU" sz="2400" dirty="0" smtClean="0">
                <a:solidFill>
                  <a:srgbClr val="30303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sz="2400" dirty="0" smtClean="0">
                <a:solidFill>
                  <a:srgbClr val="3030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solidFill>
                  <a:srgbClr val="3030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62" name="Picture 2" descr="http://tobolsk.info/images/stories/novosti/2012/11/shkii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214290"/>
            <a:ext cx="1905000" cy="1428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410860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I:\28.03.14\ДПТ\DSC_547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4314" y="928670"/>
            <a:ext cx="4348685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I:\28.03.14\ДПТ\DSC_544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90795" y="928670"/>
            <a:ext cx="4310361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Documents and Settings\Admin\Рабочий стол\Новая папка\DSC_5482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4282" y="3857628"/>
            <a:ext cx="434782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Admin\Рабочий стол\Новая папка\DSC_5483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714876" y="3835148"/>
            <a:ext cx="4275151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3240" y="3571876"/>
            <a:ext cx="2975495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Выставки студентов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I:\28.03.14\Тв.встреча\DSC_437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977628"/>
            <a:ext cx="4351136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:\28.03.14\Тв.встреча\DSC_4458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429124" y="977628"/>
            <a:ext cx="4350997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I:\28.03.14\Тв.встреча\DSC_4446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214546" y="3906586"/>
            <a:ext cx="435007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7656" y="3571876"/>
            <a:ext cx="2940228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Творческие встречи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7346" name="Picture 2" descr="http://tobcolledge.ru/images/stories/News/2013-2014/Starti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77628"/>
            <a:ext cx="4352302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8" name="Picture 4" descr="http://tobcolledge.ru/images/stories/News/2012-2013/MiniEstafeta/1.JPG"/>
          <p:cNvPicPr>
            <a:picLocks noChangeAspect="1" noChangeArrowheads="1"/>
          </p:cNvPicPr>
          <p:nvPr/>
        </p:nvPicPr>
        <p:blipFill>
          <a:blip r:embed="rId3" cstate="print"/>
          <a:srcRect r="19298"/>
          <a:stretch>
            <a:fillRect/>
          </a:stretch>
        </p:blipFill>
        <p:spPr bwMode="auto">
          <a:xfrm>
            <a:off x="4643438" y="977628"/>
            <a:ext cx="4357718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50" name="Picture 6" descr="http://tobcolledge.ru/images/stories/News/2012-2013/MiniEstafeta/1%20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929066"/>
            <a:ext cx="432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52" name="Picture 8" descr="http://tobcolledge.ru/images/stories/News/2012-2013/MiniEstafeta/1%20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929066"/>
            <a:ext cx="4341795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925129" y="3657573"/>
            <a:ext cx="388920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Спортивные соревнования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410" name="Picture 2" descr="http://tobcolledge.ru/images/stories/News/2013-2014/70ietTumObl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4" y="1000108"/>
            <a:ext cx="4347946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http://tobcolledge.ru/images/stories/News/2013-2014/MIniVistavki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4840" y="1000108"/>
            <a:ext cx="4356316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6" descr="http://tobcolledge.ru/images/stories/News/2013-2014/MIniVistavki/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929066"/>
            <a:ext cx="4324691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6" name="Picture 8" descr="http://tobcolledge.ru/images/stories/News/2013-2014/Mendeleev/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52797" y="3929066"/>
            <a:ext cx="4348359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669744" y="3643314"/>
            <a:ext cx="1830950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41562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Elena\Desktop\афиши\афиша -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928670"/>
            <a:ext cx="5539644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Elena\Desktop\афиши\АФИША ДУСЛЫ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5"/>
          <a:stretch>
            <a:fillRect/>
          </a:stretch>
        </p:blipFill>
        <p:spPr bwMode="auto">
          <a:xfrm>
            <a:off x="3586378" y="3214686"/>
            <a:ext cx="5486216" cy="3571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8370" name="Picture 2" descr="DSC_52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500174"/>
            <a:ext cx="3143272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4" name="Picture 6" descr="DSC_5246 (32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929066"/>
            <a:ext cx="3561258" cy="2357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6" name="Picture 8" descr="DSC_5244 (30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10377" y="1499628"/>
            <a:ext cx="3562085" cy="23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357554" y="3643314"/>
            <a:ext cx="1980029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Студент года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0418" name="Picture 2" descr="DSC_5227 (1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4350638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0" name="Picture 4" descr="DSC_5225 (1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928670"/>
            <a:ext cx="4350638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2" name="Picture 6" descr="DSC_5218 (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857628"/>
            <a:ext cx="4350638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4" name="Picture 8" descr="DSC_5241 (27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857628"/>
            <a:ext cx="4350638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500298" y="3714752"/>
            <a:ext cx="4227439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Лучшая студенческая группа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1430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за 2013-2014 учебный год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4015" y="1500174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500174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81535" y="1500174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1500174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39055" y="1500174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3571876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4480" y="3571876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43240" y="3543315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72000" y="3571876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00760" y="3571876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429520" y="3571876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1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71538" y="2643182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1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867155" y="2643182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17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724675" y="2643182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18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500298" y="2614621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19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295915" y="2614621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20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071538" y="4643446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21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500298" y="4643446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2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857620" y="4643446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286380" y="4643446"/>
            <a:ext cx="1419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2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6715140" y="4643446"/>
            <a:ext cx="136207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координаты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58204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Адрес: </a:t>
            </a:r>
            <a:r>
              <a:rPr lang="ru-RU" sz="2800" dirty="0" smtClean="0"/>
              <a:t>г. Тобольск, 10 микрорайон, дом 85</a:t>
            </a:r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График работы: </a:t>
            </a:r>
            <a:r>
              <a:rPr lang="ru-RU" sz="2800" dirty="0" smtClean="0"/>
              <a:t>С 7:00 до 21:00</a:t>
            </a:r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Телефон: </a:t>
            </a:r>
            <a:r>
              <a:rPr lang="ru-RU" sz="2800" dirty="0" smtClean="0"/>
              <a:t>8(3456)25-19-81</a:t>
            </a:r>
          </a:p>
          <a:p>
            <a:pPr algn="ctr">
              <a:buNone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 </a:t>
            </a:r>
            <a:r>
              <a:rPr lang="en-US" sz="2800" dirty="0" smtClean="0"/>
              <a:t>uchilische@mail.ru</a:t>
            </a:r>
            <a:endParaRPr lang="ru-RU" sz="2800" dirty="0" smtClean="0"/>
          </a:p>
          <a:p>
            <a:pPr algn="ctr">
              <a:buNone/>
            </a:pPr>
            <a:r>
              <a:rPr lang="ru-RU" sz="2800" dirty="0" smtClean="0"/>
              <a:t>Более подробную информацию можно найти на сайте колледжа по адресу:</a:t>
            </a:r>
            <a:br>
              <a:rPr lang="ru-RU" sz="2800" dirty="0" smtClean="0"/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www.tobcolledge.ru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http://tobolsk.info/images/stories/novosti/2012/11/shkii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5000636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Контингент обучающихся колледжа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46602478"/>
              </p:ext>
            </p:extLst>
          </p:nvPr>
        </p:nvGraphicFramePr>
        <p:xfrm>
          <a:off x="827584" y="1556792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082672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Контингент обучающихся колледжа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7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73554115"/>
              </p:ext>
            </p:extLst>
          </p:nvPr>
        </p:nvGraphicFramePr>
        <p:xfrm>
          <a:off x="457200" y="1600200"/>
          <a:ext cx="7787208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2249700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Контингент обучающихся колледжа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28018738"/>
              </p:ext>
            </p:extLst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511575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6866" name="Picture 2" descr="http://tobcolledge.ru/images/stories/News/2013-2014/PervokursMini/1%20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7194" y="3906586"/>
            <a:ext cx="4347946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 descr="http://tobcolledge.ru/images/stories/News/2013-2014/PervokursMini/1%20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910983"/>
            <a:ext cx="4327851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0" name="Picture 6" descr="http://tobcolledge.ru/images/stories/News/2013-2014/PervokursMini/1%20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9" y="906190"/>
            <a:ext cx="4347946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857488" y="3571876"/>
            <a:ext cx="3361818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ну-ка, первокурсник!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254521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4274" name="Picture 2" descr="http://tobcolledge.ru/images/stories/News/2013-2014/LuchVprof/1%20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4348667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6" name="Picture 4" descr="http://tobcolledge.ru/images/stories/News/2013-2014/LuchVprof/1%20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2489" y="928670"/>
            <a:ext cx="4348667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8" name="Picture 6" descr="http://tobcolledge.ru/images/stories/News/2013-2014/LuchVprof/1%20(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857628"/>
            <a:ext cx="4348667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80" name="Picture 8" descr="http://tobcolledge.ru/images/stories/News/2013-2014/LuchVprof/1%20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857628"/>
            <a:ext cx="4348667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028681" y="3571876"/>
            <a:ext cx="3114955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Лучший в профессии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42" name="Picture 2" descr="1 (1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4143404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4" name="Picture 4" descr="1 (2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28670"/>
            <a:ext cx="4000528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6" name="Picture 6" descr="1 (5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19" y="3857628"/>
            <a:ext cx="4143405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8" name="Picture 8" descr="1 (67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835148"/>
            <a:ext cx="4000528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786050" y="3571876"/>
            <a:ext cx="3446777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Творческие мастерские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5298" name="Picture 2" descr="1 (49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77628"/>
            <a:ext cx="4347169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0" name="Picture 4" descr="1 (55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77628"/>
            <a:ext cx="4347169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2" name="Picture 6" descr="1 (38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929066"/>
            <a:ext cx="4347169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4" name="Picture 8" descr="1 (45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82549" y="3929066"/>
            <a:ext cx="4347169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500430" y="3571876"/>
            <a:ext cx="2063385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дублера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32964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колледжа</a:t>
            </a: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6322" name="Picture 2" descr="http://tobcolledge.ru/images/stories/News/2013-2014/StrokiVoini/1%20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4347946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4" name="Picture 4" descr="http://tobcolledge.ru/images/stories/News/2013-2014/StrokiVoini/1%20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3210" y="928670"/>
            <a:ext cx="4347946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6" name="Picture 6" descr="http://tobcolledge.ru/images/stories/News/2013-2014/StrokiVoini/1%20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929066"/>
            <a:ext cx="4347946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8" name="Picture 8" descr="http://tobcolledge.ru/images/stories/News/2013-2014/StrokiVoini/1%20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53210" y="3929066"/>
            <a:ext cx="4347946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643174" y="3571876"/>
            <a:ext cx="3929281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Строки, опаленные войной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462</TotalTime>
  <Words>123</Words>
  <Application>Microsoft Office PowerPoint</Application>
  <PresentationFormat>Экран (4:3)</PresentationFormat>
  <Paragraphs>41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Поиск и развитие востребованных и результативных форм социально-воспитательной работы в ГАОУ СПО ТО  «Тобольский колледж искусств и культуры имени А.А. Алябьева» </vt:lpstr>
      <vt:lpstr>Контингент обучающихся колледжа </vt:lpstr>
      <vt:lpstr>Контингент обучающихся колледжа </vt:lpstr>
      <vt:lpstr>Контингент обучающихся колледжа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за 2013-2014 учебный год</vt:lpstr>
      <vt:lpstr>Наши координаты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Ильина Е.В</cp:lastModifiedBy>
  <cp:revision>51</cp:revision>
  <dcterms:created xsi:type="dcterms:W3CDTF">2014-04-28T07:05:08Z</dcterms:created>
  <dcterms:modified xsi:type="dcterms:W3CDTF">2014-05-13T06:59:45Z</dcterms:modified>
</cp:coreProperties>
</file>